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1"/>
  </p:notesMasterIdLst>
  <p:sldIdLst>
    <p:sldId id="281" r:id="rId2"/>
    <p:sldId id="475" r:id="rId3"/>
    <p:sldId id="457" r:id="rId4"/>
    <p:sldId id="458" r:id="rId5"/>
    <p:sldId id="459" r:id="rId6"/>
    <p:sldId id="460" r:id="rId7"/>
    <p:sldId id="462" r:id="rId8"/>
    <p:sldId id="463" r:id="rId9"/>
    <p:sldId id="464" r:id="rId10"/>
    <p:sldId id="465" r:id="rId11"/>
    <p:sldId id="468" r:id="rId12"/>
    <p:sldId id="469" r:id="rId13"/>
    <p:sldId id="467" r:id="rId14"/>
    <p:sldId id="470" r:id="rId15"/>
    <p:sldId id="474" r:id="rId16"/>
    <p:sldId id="471" r:id="rId17"/>
    <p:sldId id="472" r:id="rId18"/>
    <p:sldId id="473" r:id="rId19"/>
    <p:sldId id="416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yeonggiTitleOTF Medium" panose="02020603020101020101" pitchFamily="18" charset="-127"/>
      <p:regular r:id="rId26"/>
      <p:bold r:id="rId27"/>
      <p:italic r:id="rId28"/>
      <p:boldItalic r:id="rId29"/>
    </p:embeddedFont>
    <p:embeddedFont>
      <p:font typeface="GyeonggiTitleOTF Medium" panose="02020603020101020101" pitchFamily="18" charset="-127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3" autoAdjust="0"/>
    <p:restoredTop sz="96197"/>
  </p:normalViewPr>
  <p:slideViewPr>
    <p:cSldViewPr snapToGrid="0">
      <p:cViewPr varScale="1">
        <p:scale>
          <a:sx n="82" d="100"/>
          <a:sy n="82" d="100"/>
        </p:scale>
        <p:origin x="1382" y="72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07/19/2023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2779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8639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5152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715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340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0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15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566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999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636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4561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203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28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79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38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07/19/2023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533619" y="2926667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Fine-tune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1235987" y="3512292"/>
            <a:ext cx="667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중심대학사업단 데이터 수집과정과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D11D6-8F62-8B39-DF19-7C12E6748BC3}"/>
              </a:ext>
            </a:extLst>
          </p:cNvPr>
          <p:cNvSpPr txBox="1"/>
          <p:nvPr/>
        </p:nvSpPr>
        <p:spPr>
          <a:xfrm>
            <a:off x="0" y="6858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https://www.reddit.com/r/LocalLLaMA/wiki/models/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1C44E-3B7B-59B0-40EC-1F93CDF7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14947"/>
            <a:ext cx="47879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896981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Foundation model : 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F69C4-7A69-EA37-31D1-DBC1AE1FCED3}"/>
              </a:ext>
            </a:extLst>
          </p:cNvPr>
          <p:cNvSpPr txBox="1"/>
          <p:nvPr/>
        </p:nvSpPr>
        <p:spPr>
          <a:xfrm>
            <a:off x="356530" y="2473027"/>
            <a:ext cx="750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학습데이터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20K ( alpaca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+ 1K (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 관련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59F71-D838-8F1C-A05E-8D520C53986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94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D11D6-8F62-8B39-DF19-7C12E6748BC3}"/>
              </a:ext>
            </a:extLst>
          </p:cNvPr>
          <p:cNvSpPr txBox="1"/>
          <p:nvPr/>
        </p:nvSpPr>
        <p:spPr>
          <a:xfrm>
            <a:off x="0" y="6858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https://www.reddit.com/r/LocalLLaMA/wiki/models/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03756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#1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DE62F-6262-7434-8A3E-13F7EF71F7D6}"/>
              </a:ext>
            </a:extLst>
          </p:cNvPr>
          <p:cNvSpPr txBox="1"/>
          <p:nvPr/>
        </p:nvSpPr>
        <p:spPr>
          <a:xfrm>
            <a:off x="356530" y="1374555"/>
            <a:ext cx="750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nvidia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driver,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cuda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설치 관련이슈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23339E-5F2C-4CBC-5848-2B7DE211E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0" y="1760100"/>
            <a:ext cx="8549640" cy="990383"/>
          </a:xfrm>
          <a:prstGeom prst="rect">
            <a:avLst/>
          </a:prstGeom>
        </p:spPr>
      </p:pic>
      <p:pic>
        <p:nvPicPr>
          <p:cNvPr id="14" name="Picture 1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33E6FC1-308C-AF36-B01A-25D0F6AC4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9" y="2750483"/>
            <a:ext cx="3988470" cy="2763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70FBFB-6040-07B8-9D58-3FAD07E07EA0}"/>
              </a:ext>
            </a:extLst>
          </p:cNvPr>
          <p:cNvSpPr txBox="1"/>
          <p:nvPr/>
        </p:nvSpPr>
        <p:spPr>
          <a:xfrm>
            <a:off x="369799" y="5837854"/>
            <a:ext cx="8322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OS,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gpu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별로 버전이 상이하므로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GCP driver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guide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참조해서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설치해야함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cloud.google.com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/compute/docs/</a:t>
            </a: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gpus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install-drivers-gpu#secure-boot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2DE907-C322-7C9C-A9E4-100133CAD7B0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92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03756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#</a:t>
            </a:r>
            <a:r>
              <a:rPr lang="en-US" altLang="ko-KR" dirty="0"/>
              <a:t>2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DE62F-6262-7434-8A3E-13F7EF71F7D6}"/>
              </a:ext>
            </a:extLst>
          </p:cNvPr>
          <p:cNvSpPr txBox="1"/>
          <p:nvPr/>
        </p:nvSpPr>
        <p:spPr>
          <a:xfrm>
            <a:off x="272554" y="1485003"/>
            <a:ext cx="7503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“</a:t>
            </a:r>
            <a:r>
              <a:rPr lang="en-US" b="1" i="0" u="none" strike="noStrike" dirty="0">
                <a:solidFill>
                  <a:srgbClr val="212529"/>
                </a:solidFill>
                <a:effectLst/>
                <a:latin typeface="GYEONGGITITLEOTF MEDIUM" panose="02020603020101020101" pitchFamily="18" charset="-127"/>
              </a:rPr>
              <a:t>No space left on device"  </a:t>
            </a:r>
            <a:r>
              <a:rPr lang="en-US" altLang="ko-KR" b="1" i="0" u="none" strike="noStrike" dirty="0">
                <a:solidFill>
                  <a:srgbClr val="212529"/>
                </a:solidFill>
                <a:effectLst/>
                <a:latin typeface="GYEONGGITITLEOTF MEDIUM" panose="02020603020101020101" pitchFamily="18" charset="-127"/>
              </a:rPr>
              <a:t>error</a:t>
            </a:r>
            <a:endParaRPr lang="en-US" b="1" i="0" u="none" strike="noStrike" dirty="0">
              <a:solidFill>
                <a:srgbClr val="212529"/>
              </a:solidFill>
              <a:effectLst/>
              <a:latin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0FBFB-6040-07B8-9D58-3FAD07E07EA0}"/>
              </a:ext>
            </a:extLst>
          </p:cNvPr>
          <p:cNvSpPr txBox="1"/>
          <p:nvPr/>
        </p:nvSpPr>
        <p:spPr>
          <a:xfrm>
            <a:off x="179112" y="5024274"/>
            <a:ext cx="896488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부팅 디스크를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디폴트값인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10GB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설정해서 생긴 오류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초기 부팅 디스크용량을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50GB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이상 설정하거나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 디스크 마운트를 통해 문제해결 해야함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45F0575-511E-AABB-50F4-1E427FC7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06" y="2287022"/>
            <a:ext cx="3565125" cy="1275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8706E-5FDE-2806-FF35-793288EB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0" y="3986448"/>
            <a:ext cx="5283200" cy="647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44F6AE-C0D7-D8E5-83C9-9A3894D138C4}"/>
              </a:ext>
            </a:extLst>
          </p:cNvPr>
          <p:cNvSpPr/>
          <p:nvPr/>
        </p:nvSpPr>
        <p:spPr>
          <a:xfrm>
            <a:off x="2267306" y="3186040"/>
            <a:ext cx="411281" cy="159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890F1B-4461-BCB0-11AD-68B556F063B9}"/>
              </a:ext>
            </a:extLst>
          </p:cNvPr>
          <p:cNvSpPr/>
          <p:nvPr/>
        </p:nvSpPr>
        <p:spPr>
          <a:xfrm>
            <a:off x="2713312" y="4425839"/>
            <a:ext cx="411281" cy="159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52915D9-3F9F-8B09-F340-F7C6C2DCA440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50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48500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</a:t>
            </a:r>
            <a:r>
              <a:rPr lang="en-KR" altLang="ko-KR" dirty="0"/>
              <a:t>yperparameter</a:t>
            </a:r>
            <a:endParaRPr lang="en-KR" dirty="0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F247425-1160-A13E-8432-E8D204D7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6" y="2137786"/>
            <a:ext cx="3288538" cy="2274316"/>
          </a:xfrm>
          <a:prstGeom prst="rect">
            <a:avLst/>
          </a:prstGeom>
        </p:spPr>
      </p:pic>
      <p:pic>
        <p:nvPicPr>
          <p:cNvPr id="13" name="Picture 12" descr="A black screen with white text and numbers&#10;&#10;Description automatically generated">
            <a:extLst>
              <a:ext uri="{FF2B5EF4-FFF2-40B4-BE49-F238E27FC236}">
                <a16:creationId xmlns:a16="http://schemas.microsoft.com/office/drawing/2014/main" id="{A923BA57-BCCB-7A2C-FE95-ADEAA1C20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30" y="2178126"/>
            <a:ext cx="4802909" cy="1096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1EB03A-209F-E5FF-EDD4-9409143F0C22}"/>
              </a:ext>
            </a:extLst>
          </p:cNvPr>
          <p:cNvSpPr txBox="1"/>
          <p:nvPr/>
        </p:nvSpPr>
        <p:spPr>
          <a:xfrm>
            <a:off x="524476" y="5316642"/>
            <a:ext cx="576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총</a:t>
            </a:r>
            <a:r>
              <a:rPr lang="en-US" dirty="0"/>
              <a:t> </a:t>
            </a:r>
            <a:r>
              <a:rPr lang="en-US" altLang="ko-KR" dirty="0"/>
              <a:t>534 step ( (</a:t>
            </a:r>
            <a:r>
              <a:rPr lang="en-US" altLang="ko-KR" dirty="0" err="1"/>
              <a:t>data_size</a:t>
            </a:r>
            <a:r>
              <a:rPr lang="en-US" altLang="ko-KR" dirty="0"/>
              <a:t> % </a:t>
            </a:r>
            <a:r>
              <a:rPr lang="en-US" altLang="ko-KR" dirty="0" err="1"/>
              <a:t>batch_size</a:t>
            </a:r>
            <a:r>
              <a:rPr lang="en-US" altLang="ko-KR" dirty="0"/>
              <a:t>) * epoch 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kullm</a:t>
            </a:r>
            <a:r>
              <a:rPr lang="en-US" dirty="0"/>
              <a:t>, alpaca-lora </a:t>
            </a:r>
            <a:r>
              <a:rPr lang="en-US" dirty="0" err="1"/>
              <a:t>의</a:t>
            </a:r>
            <a:r>
              <a:rPr lang="en-US" dirty="0"/>
              <a:t> </a:t>
            </a:r>
            <a:r>
              <a:rPr lang="en-US" altLang="ko-KR" dirty="0"/>
              <a:t>hyperparameter</a:t>
            </a:r>
            <a:r>
              <a:rPr lang="ko-KR" altLang="en-US" dirty="0"/>
              <a:t>값 참조</a:t>
            </a:r>
            <a:endParaRPr lang="en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3EA12-C8B4-1EAC-0009-8EB9228C3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76" y="4473303"/>
            <a:ext cx="4533900" cy="4445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B2103AD-3BC0-7FD6-870B-C35C345E8A08}"/>
              </a:ext>
            </a:extLst>
          </p:cNvPr>
          <p:cNvSpPr txBox="1">
            <a:spLocks/>
          </p:cNvSpPr>
          <p:nvPr/>
        </p:nvSpPr>
        <p:spPr>
          <a:xfrm>
            <a:off x="628650" y="475052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83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876F75-3217-D695-471B-2CC1AE82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0" y="1874592"/>
            <a:ext cx="8549640" cy="53415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02076A-15EE-E811-501F-82A3915065B7}"/>
              </a:ext>
            </a:extLst>
          </p:cNvPr>
          <p:cNvCxnSpPr/>
          <p:nvPr/>
        </p:nvCxnSpPr>
        <p:spPr>
          <a:xfrm>
            <a:off x="1889557" y="2376920"/>
            <a:ext cx="83122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CDFC81-87C1-BEBC-76E3-D484B3F881E5}"/>
              </a:ext>
            </a:extLst>
          </p:cNvPr>
          <p:cNvCxnSpPr/>
          <p:nvPr/>
        </p:nvCxnSpPr>
        <p:spPr>
          <a:xfrm>
            <a:off x="3963501" y="2376920"/>
            <a:ext cx="121699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33EC16-29CD-D4DE-DFD0-C6B7DF03C988}"/>
              </a:ext>
            </a:extLst>
          </p:cNvPr>
          <p:cNvCxnSpPr/>
          <p:nvPr/>
        </p:nvCxnSpPr>
        <p:spPr>
          <a:xfrm>
            <a:off x="6557252" y="2357627"/>
            <a:ext cx="16198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3D19550-E3A8-5E4A-39F4-411E98C0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90" y="1312185"/>
            <a:ext cx="7772400" cy="3574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44036C-6FFF-13A3-2453-081E9367EFCE}"/>
              </a:ext>
            </a:extLst>
          </p:cNvPr>
          <p:cNvSpPr txBox="1"/>
          <p:nvPr/>
        </p:nvSpPr>
        <p:spPr>
          <a:xfrm>
            <a:off x="179112" y="2753470"/>
            <a:ext cx="896488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하였기 때문에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trainable params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적은 것을 확인할 수 있음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DAA48E6-7DD4-36FF-0A08-18E2371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9726FD-9E44-452B-8C49-F5EC2C37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" y="1371527"/>
            <a:ext cx="8675370" cy="41589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EC9B11-FA0B-31B9-A178-EE8424BBA411}"/>
              </a:ext>
            </a:extLst>
          </p:cNvPr>
          <p:cNvSpPr txBox="1"/>
          <p:nvPr/>
        </p:nvSpPr>
        <p:spPr>
          <a:xfrm>
            <a:off x="144684" y="6858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https://huggingface.co/yeongsang/gme-1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B3A4F61-812F-9CFD-6D4C-7BEB4F95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40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56530" y="103756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 utilization</a:t>
            </a:r>
            <a:endParaRPr lang="en-KR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66DB2F2-6BB0-45C5-46EF-97861DA6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035216"/>
            <a:ext cx="8549640" cy="3742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4980E-F850-2762-C282-9E89AFBF448F}"/>
              </a:ext>
            </a:extLst>
          </p:cNvPr>
          <p:cNvSpPr txBox="1"/>
          <p:nvPr/>
        </p:nvSpPr>
        <p:spPr>
          <a:xfrm>
            <a:off x="185194" y="6534834"/>
            <a:ext cx="7662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https://wandb.ai/yeongsang039111/gme-1/runs/byu5nyy7/workspace?workspace=user-yeongsang039111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7B34C98-E981-AEB6-BBB0-299EB096834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6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66629" y="841899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loss (1. 78 epoch) </a:t>
            </a:r>
            <a:r>
              <a:rPr lang="en-US" altLang="ko-KR" dirty="0"/>
              <a:t>/ 12h</a:t>
            </a:r>
            <a:r>
              <a:rPr lang="en-US" dirty="0"/>
              <a:t> </a:t>
            </a:r>
            <a:endParaRPr lang="en-KR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45F30D6-3AF9-397D-8714-658915AE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4" y="1394564"/>
            <a:ext cx="7772400" cy="2740657"/>
          </a:xfrm>
          <a:prstGeom prst="rect">
            <a:avLst/>
          </a:prstGeom>
        </p:spPr>
      </p:pic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549895A-E3E4-EC22-1C4B-900993D6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53" y="4130384"/>
            <a:ext cx="3773308" cy="274107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5FACEF4C-289F-4865-0A39-1FE39859C76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131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56530" y="103756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240-checkpoint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4759A-97E0-D622-5D1E-C7AE8EAF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9" y="2127073"/>
            <a:ext cx="8549640" cy="388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A2BEE-FE8E-8DD2-3B2B-524AB9CD5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9" y="2900232"/>
            <a:ext cx="8549640" cy="312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E13C5-4944-DCFA-9EBD-1ADFCCDA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39" y="3590755"/>
            <a:ext cx="8549640" cy="431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F94A1-8FBA-AFF7-276F-EDB293EE2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39" y="4396842"/>
            <a:ext cx="8549640" cy="3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3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481515" y="737951"/>
            <a:ext cx="1822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content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481515" y="1807697"/>
            <a:ext cx="5215009" cy="23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데이터 소개</a:t>
            </a:r>
            <a:endParaRPr kumimoji="1" lang="en-US" altLang="ko-KR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학습 환경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(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서버사양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하이퍼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파라미터</a:t>
            </a:r>
            <a:endParaRPr kumimoji="1" lang="en-US" altLang="ko-KR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251647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데이터 구성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학습 데이터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21K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구성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Alpaca </a:t>
            </a:r>
            <a:r>
              <a:rPr lang="ko-KR" altLang="en-US" sz="1800" dirty="0">
                <a:ea typeface="GyeonggiTitleOTF Medium" panose="02020603020101020101" pitchFamily="18" charset="-127"/>
              </a:rPr>
              <a:t>한국어 데이터 </a:t>
            </a:r>
            <a:r>
              <a:rPr lang="en-US" altLang="ko-KR" sz="1800" dirty="0">
                <a:ea typeface="GyeonggiTitleOTF Medium" panose="02020603020101020101" pitchFamily="18" charset="-127"/>
              </a:rPr>
              <a:t>:</a:t>
            </a:r>
            <a:r>
              <a:rPr lang="ko-KR" altLang="en-US" sz="1800" dirty="0">
                <a:ea typeface="GyeonggiTitleOTF Medium" panose="02020603020101020101" pitchFamily="18" charset="-127"/>
              </a:rPr>
              <a:t> </a:t>
            </a:r>
            <a:r>
              <a:rPr lang="en-US" altLang="ko-KR" sz="1800" dirty="0">
                <a:ea typeface="GyeonggiTitleOTF Medium" panose="02020603020101020101" pitchFamily="18" charset="-127"/>
              </a:rPr>
              <a:t>20K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 생성한 한국어 데이터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1K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087E14-5C94-5813-C6CD-0E20855B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693458"/>
            <a:ext cx="7772400" cy="30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만든 데이터 생성 과정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ea typeface="GyeonggiTitleOTF Medium" panose="02020603020101020101" pitchFamily="18" charset="-127"/>
              </a:rPr>
              <a:t>프롬프트 작성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CB37D-7EB0-E32F-EC42-A6258025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6124"/>
            <a:ext cx="7772400" cy="44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5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만든 데이터 생성 과정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가져온 정보의 출처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소프트웨어학과 홈페이지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학부소개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2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2023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제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차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중심대학사업단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융합전공 간담회 발표자료 공유</a:t>
            </a:r>
            <a:endParaRPr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https://sw7up.cbnu.ac.kr/community/notice/64250dc6f900bc0ea794ae3c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3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충북대학교 홈페이지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학교소개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4.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충북대학교 홈페이지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대학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대학원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lang="en-US" altLang="ko-KR" sz="1800" dirty="0"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5.</a:t>
            </a:r>
            <a:r>
              <a:rPr lang="ko-KR" altLang="en-US" sz="1800" dirty="0">
                <a:ea typeface="GyeonggiTitleOTF Medium" panose="02020603020101020101" pitchFamily="18" charset="-127"/>
              </a:rPr>
              <a:t> 충북대학교 </a:t>
            </a:r>
            <a:r>
              <a:rPr lang="en-US" altLang="ko-KR" sz="1800" dirty="0">
                <a:ea typeface="GyeonggiTitleOTF Medium" panose="02020603020101020101" pitchFamily="18" charset="-127"/>
              </a:rPr>
              <a:t>SW</a:t>
            </a:r>
            <a:r>
              <a:rPr lang="ko-KR" altLang="en-US" sz="1800" dirty="0">
                <a:ea typeface="GyeonggiTitleOTF Medium" panose="02020603020101020101" pitchFamily="18" charset="-127"/>
              </a:rPr>
              <a:t>중심사업단 홈페이지 </a:t>
            </a:r>
            <a:r>
              <a:rPr lang="en-US" altLang="ko-KR" sz="1800" dirty="0">
                <a:ea typeface="GyeonggiTitleOTF Medium" panose="02020603020101020101" pitchFamily="18" charset="-127"/>
              </a:rPr>
              <a:t>(</a:t>
            </a:r>
            <a:r>
              <a:rPr lang="ko-KR" altLang="en-US" sz="1800" dirty="0">
                <a:ea typeface="GyeonggiTitleOTF Medium" panose="02020603020101020101" pitchFamily="18" charset="-127"/>
              </a:rPr>
              <a:t>사업소개</a:t>
            </a:r>
            <a:r>
              <a:rPr lang="en-US" altLang="ko-KR" sz="1800" dirty="0">
                <a:ea typeface="GyeonggiTitleOTF Medium" panose="02020603020101020101" pitchFamily="18" charset="-12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6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lang="ko-KR" altLang="en-US" sz="1800" dirty="0">
                <a:ea typeface="GyeonggiTitleOTF Medium" panose="02020603020101020101" pitchFamily="18" charset="-127"/>
              </a:rPr>
              <a:t>중심사업단 홈페이지 </a:t>
            </a:r>
            <a:r>
              <a:rPr lang="en-US" altLang="ko-KR" sz="1800" dirty="0">
                <a:ea typeface="GyeonggiTitleOTF Medium" panose="02020603020101020101" pitchFamily="18" charset="-127"/>
              </a:rPr>
              <a:t>(</a:t>
            </a:r>
            <a:r>
              <a:rPr lang="ko-KR" altLang="en-US" sz="1800" dirty="0">
                <a:ea typeface="GyeonggiTitleOTF Medium" panose="02020603020101020101" pitchFamily="18" charset="-127"/>
              </a:rPr>
              <a:t>공지사항</a:t>
            </a:r>
            <a:r>
              <a:rPr lang="en-US" altLang="ko-KR" sz="1800" dirty="0">
                <a:ea typeface="GyeonggiTitleOTF Medium" panose="02020603020101020101" pitchFamily="18" charset="-127"/>
              </a:rPr>
              <a:t>)</a:t>
            </a:r>
            <a:endParaRPr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7.</a:t>
            </a:r>
            <a:r>
              <a:rPr lang="ko-KR" altLang="en-US" sz="1800" dirty="0">
                <a:ea typeface="GyeonggiTitleOTF Medium" panose="02020603020101020101" pitchFamily="18" charset="-127"/>
              </a:rPr>
              <a:t> 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충북대학교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lang="ko-KR" altLang="en-US" sz="1800" dirty="0">
                <a:ea typeface="GyeonggiTitleOTF Medium" panose="02020603020101020101" pitchFamily="18" charset="-127"/>
              </a:rPr>
              <a:t>중심사업단 홈페이지 </a:t>
            </a:r>
            <a:r>
              <a:rPr lang="en-US" altLang="ko-KR" sz="1800" dirty="0">
                <a:ea typeface="GyeonggiTitleOTF Medium" panose="02020603020101020101" pitchFamily="18" charset="-127"/>
              </a:rPr>
              <a:t>(</a:t>
            </a:r>
            <a:r>
              <a:rPr lang="ko-KR" altLang="en-US" sz="1800" dirty="0">
                <a:ea typeface="GyeonggiTitleOTF Medium" panose="02020603020101020101" pitchFamily="18" charset="-127"/>
              </a:rPr>
              <a:t>보도자료</a:t>
            </a:r>
            <a:r>
              <a:rPr lang="en-US" altLang="ko-KR" sz="1800" dirty="0">
                <a:ea typeface="GyeonggiTitleOTF Medium" panose="02020603020101020101" pitchFamily="18" charset="-127"/>
              </a:rPr>
              <a:t>)</a:t>
            </a:r>
            <a:endParaRPr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27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만든 데이터 생성 과정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R" sz="2000" dirty="0">
                <a:ea typeface="GyeonggiTitleOTF Medium" panose="02020603020101020101" pitchFamily="18" charset="-127"/>
              </a:rPr>
              <a:t>(gpt-3.5-turbo)</a:t>
            </a:r>
            <a:r>
              <a:rPr kumimoji="1" lang="ko-KR" altLang="en-US" sz="2000" dirty="0">
                <a:ea typeface="GyeonggiTitleOTF Medium" panose="02020603020101020101" pitchFamily="18" charset="-127"/>
              </a:rPr>
              <a:t>가 생성한 응답 처리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6AADF-DCD7-6C56-B5B3-7DCE8DAD78EA}"/>
              </a:ext>
            </a:extLst>
          </p:cNvPr>
          <p:cNvSpPr txBox="1"/>
          <p:nvPr/>
        </p:nvSpPr>
        <p:spPr>
          <a:xfrm>
            <a:off x="1219793" y="2071759"/>
            <a:ext cx="6917933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</a:p>
          <a:p>
            <a:pPr lvl="1"/>
            <a:r>
              <a:rPr kumimoji="1"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"instruction": "</a:t>
            </a:r>
            <a:r>
              <a:rPr kumimoji="1" lang="ko-KR" altLang="en-US" sz="1200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학부생튜터</a:t>
            </a:r>
            <a:r>
              <a:rPr kumimoji="1" lang="ko-KR" altLang="en-US" sz="1200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프로그램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언제부터 언제까지 운영되나요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?", </a:t>
            </a:r>
          </a:p>
          <a:p>
            <a:pPr lvl="1"/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kumimoji="1"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input": "", </a:t>
            </a:r>
          </a:p>
          <a:p>
            <a:pPr lvl="1"/>
            <a:r>
              <a:rPr kumimoji="1"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"output": "</a:t>
            </a:r>
            <a:r>
              <a:rPr kumimoji="1" lang="ko-KR" altLang="en-US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학부생튜터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프로그램은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2023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03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02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부터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2023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06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14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까지 총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15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주간 운영됩니다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기간에는 중간고사와 기말고사 기간도 포함되어 있습니다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.”</a:t>
            </a:r>
          </a:p>
          <a:p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550EA-62A2-2B32-98FD-002DBCD85D32}"/>
              </a:ext>
            </a:extLst>
          </p:cNvPr>
          <p:cNvSpPr txBox="1"/>
          <p:nvPr/>
        </p:nvSpPr>
        <p:spPr>
          <a:xfrm>
            <a:off x="1219792" y="4335984"/>
            <a:ext cx="6917933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</a:p>
          <a:p>
            <a:pPr lvl="1"/>
            <a:r>
              <a:rPr lang="en" altLang="ko-Kore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"instruction": "</a:t>
            </a:r>
            <a:r>
              <a:rPr lang="en" altLang="ko-Kore-KR" sz="1200" b="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2023</a:t>
            </a:r>
            <a:r>
              <a:rPr lang="ko-KR" altLang="en-US" sz="1200" b="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충북대학교 </a:t>
            </a:r>
            <a:r>
              <a:rPr lang="en" altLang="ko-Kore-KR" sz="1200" b="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lang="ko-KR" altLang="en-US" sz="1200" b="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중심대학사업단의 </a:t>
            </a:r>
            <a:r>
              <a:rPr lang="ko-KR" altLang="en-US" sz="1200" b="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학부생튜터</a:t>
            </a:r>
            <a:r>
              <a:rPr lang="ko-KR" altLang="en-US" sz="1200" b="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프로그램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언제부터 언제까지 운영되나요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?", </a:t>
            </a:r>
          </a:p>
          <a:p>
            <a:pPr lvl="1"/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lang="en" altLang="ko-Kore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input": "", </a:t>
            </a:r>
          </a:p>
          <a:p>
            <a:pPr lvl="1"/>
            <a:r>
              <a:rPr lang="en" altLang="ko-Kore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"output": " 2023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충북대학교 </a:t>
            </a:r>
            <a:r>
              <a:rPr lang="en" altLang="ko-Kore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SW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중심대학사업단의 </a:t>
            </a:r>
            <a:r>
              <a:rPr lang="ko-KR" altLang="en-US" sz="1200" b="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학부생튜터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프로그램은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2023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03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02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200" b="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부터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2023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06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14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까지 총 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15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주간 운영됩니다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기간에는 중간고사와 기말고사 기간도 포함되어 있습니다</a:t>
            </a:r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.”</a:t>
            </a:r>
          </a:p>
          <a:p>
            <a:r>
              <a:rPr lang="en-US" altLang="ko-KR" sz="1200" b="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</a:p>
          <a:p>
            <a:endParaRPr kumimoji="1" lang="ko-Kore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938600-DDC7-738B-2B2D-E7F554ED8ACF}"/>
              </a:ext>
            </a:extLst>
          </p:cNvPr>
          <p:cNvCxnSpPr/>
          <p:nvPr/>
        </p:nvCxnSpPr>
        <p:spPr>
          <a:xfrm>
            <a:off x="4564458" y="3429000"/>
            <a:ext cx="0" cy="7698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cloud logo&#10;&#10;Description automatically generated">
            <a:extLst>
              <a:ext uri="{FF2B5EF4-FFF2-40B4-BE49-F238E27FC236}">
                <a16:creationId xmlns:a16="http://schemas.microsoft.com/office/drawing/2014/main" id="{43877EEF-37C5-D761-9F65-890928C9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89" y="1691116"/>
            <a:ext cx="1754909" cy="1484922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39AF0CF-1625-2474-782E-722711E40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231" y="2142139"/>
            <a:ext cx="2789111" cy="726859"/>
          </a:xfrm>
          <a:prstGeom prst="rect">
            <a:avLst/>
          </a:prstGeom>
        </p:spPr>
      </p:pic>
      <p:pic>
        <p:nvPicPr>
          <p:cNvPr id="1026" name="Picture 2" descr="Sooftware ML - wandb (Weight &amp; Bias)">
            <a:extLst>
              <a:ext uri="{FF2B5EF4-FFF2-40B4-BE49-F238E27FC236}">
                <a16:creationId xmlns:a16="http://schemas.microsoft.com/office/drawing/2014/main" id="{4A72D0A8-FCED-FE62-6192-7B04CB3A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41" y="4261398"/>
            <a:ext cx="4692318" cy="69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A846B-BFD9-4682-4ABC-C7197BE7C6E7}"/>
              </a:ext>
            </a:extLst>
          </p:cNvPr>
          <p:cNvSpPr txBox="1"/>
          <p:nvPr/>
        </p:nvSpPr>
        <p:spPr>
          <a:xfrm>
            <a:off x="1120459" y="3024436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Google C</a:t>
            </a:r>
            <a:r>
              <a:rPr lang="en-US" dirty="0"/>
              <a:t>l</a:t>
            </a:r>
            <a:r>
              <a:rPr lang="en-KR" dirty="0"/>
              <a:t>oud 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B84D9-A2EC-4EEB-FA88-F360DCC9EF5C}"/>
              </a:ext>
            </a:extLst>
          </p:cNvPr>
          <p:cNvSpPr txBox="1"/>
          <p:nvPr/>
        </p:nvSpPr>
        <p:spPr>
          <a:xfrm>
            <a:off x="5766478" y="2962551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train, hub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50A46-B44D-DE4C-DA73-EEFDBB9B56B8}"/>
              </a:ext>
            </a:extLst>
          </p:cNvPr>
          <p:cNvSpPr txBox="1"/>
          <p:nvPr/>
        </p:nvSpPr>
        <p:spPr>
          <a:xfrm>
            <a:off x="4012550" y="5157847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monitoring</a:t>
            </a:r>
            <a:endParaRPr lang="en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1526E2-B913-C0D7-4704-7E7550DF620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23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B311F-F2D0-9489-2ECE-F2E0A5C21831}"/>
              </a:ext>
            </a:extLst>
          </p:cNvPr>
          <p:cNvSpPr txBox="1"/>
          <p:nvPr/>
        </p:nvSpPr>
        <p:spPr>
          <a:xfrm>
            <a:off x="1768955" y="1288669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</a:t>
            </a:r>
            <a:endParaRPr lang="en-KR" dirty="0"/>
          </a:p>
        </p:txBody>
      </p:sp>
      <p:pic>
        <p:nvPicPr>
          <p:cNvPr id="6" name="Picture 5" descr="A colorful cloud logo&#10;&#10;Description automatically generated">
            <a:extLst>
              <a:ext uri="{FF2B5EF4-FFF2-40B4-BE49-F238E27FC236}">
                <a16:creationId xmlns:a16="http://schemas.microsoft.com/office/drawing/2014/main" id="{330CDEAD-8DB8-02E1-1BBB-202C858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1104003"/>
            <a:ext cx="900545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8B791-B62E-476A-9C7A-74DFADCE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429000"/>
            <a:ext cx="3253719" cy="2791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3748DB-BAF9-B4B6-8C57-FF7144D9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117958"/>
            <a:ext cx="7772400" cy="78197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9AA59BF-EBD0-4E3F-7B29-91A3F5866BE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3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B311F-F2D0-9489-2ECE-F2E0A5C21831}"/>
              </a:ext>
            </a:extLst>
          </p:cNvPr>
          <p:cNvSpPr txBox="1"/>
          <p:nvPr/>
        </p:nvSpPr>
        <p:spPr>
          <a:xfrm>
            <a:off x="481939" y="4480366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nvidia</a:t>
            </a:r>
            <a:r>
              <a:rPr lang="en-US" altLang="ko-KR" dirty="0"/>
              <a:t> L4  GPU : VRAM 24GB 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D11D6-8F62-8B39-DF19-7C12E6748BC3}"/>
              </a:ext>
            </a:extLst>
          </p:cNvPr>
          <p:cNvSpPr txBox="1"/>
          <p:nvPr/>
        </p:nvSpPr>
        <p:spPr>
          <a:xfrm>
            <a:off x="0" y="6858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https://www.reddit.com/r/LocalLLaMA/wiki/models/</a:t>
            </a:r>
          </a:p>
        </p:txBody>
      </p:sp>
      <p:pic>
        <p:nvPicPr>
          <p:cNvPr id="9" name="Picture 8" descr="A white table with black text and numbers&#10;&#10;Description automatically generated">
            <a:extLst>
              <a:ext uri="{FF2B5EF4-FFF2-40B4-BE49-F238E27FC236}">
                <a16:creationId xmlns:a16="http://schemas.microsoft.com/office/drawing/2014/main" id="{A87E6D2A-898B-115F-A999-7EF33545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0" y="1435902"/>
            <a:ext cx="7065818" cy="2920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7523F0-FBB2-4AC9-7194-CCE77475D49B}"/>
              </a:ext>
            </a:extLst>
          </p:cNvPr>
          <p:cNvCxnSpPr/>
          <p:nvPr/>
        </p:nvCxnSpPr>
        <p:spPr>
          <a:xfrm>
            <a:off x="605500" y="3194614"/>
            <a:ext cx="32047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70C906-3A6A-CD9E-0409-72C7DD222562}"/>
              </a:ext>
            </a:extLst>
          </p:cNvPr>
          <p:cNvCxnSpPr/>
          <p:nvPr/>
        </p:nvCxnSpPr>
        <p:spPr>
          <a:xfrm>
            <a:off x="2425728" y="2999772"/>
            <a:ext cx="3877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E9BF8C-6D32-B668-20AF-8317A8605E3F}"/>
              </a:ext>
            </a:extLst>
          </p:cNvPr>
          <p:cNvCxnSpPr/>
          <p:nvPr/>
        </p:nvCxnSpPr>
        <p:spPr>
          <a:xfrm>
            <a:off x="481939" y="1740060"/>
            <a:ext cx="42655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B62EEA-B759-4B11-1BE0-CC227BB2DC18}"/>
              </a:ext>
            </a:extLst>
          </p:cNvPr>
          <p:cNvSpPr txBox="1"/>
          <p:nvPr/>
        </p:nvSpPr>
        <p:spPr>
          <a:xfrm>
            <a:off x="481939" y="5052766"/>
            <a:ext cx="612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VRAM 20</a:t>
            </a:r>
            <a:r>
              <a:rPr lang="ko-KR" altLang="en-US" dirty="0"/>
              <a:t>이 넘는 적정한 </a:t>
            </a:r>
            <a:r>
              <a:rPr lang="en-US" altLang="ko-KR" dirty="0"/>
              <a:t>GPU </a:t>
            </a:r>
            <a:r>
              <a:rPr lang="ko-KR" altLang="en-US" dirty="0"/>
              <a:t>선정</a:t>
            </a:r>
            <a:endParaRPr lang="en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3B20F06-134B-A054-92EE-16258CCD7E2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83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6028</TotalTime>
  <Words>569</Words>
  <Application>Microsoft Office PowerPoint</Application>
  <PresentationFormat>화면 슬라이드 쇼(4:3)</PresentationFormat>
  <Paragraphs>96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GyeonggiTitleOTF Medium</vt:lpstr>
      <vt:lpstr>Arial</vt:lpstr>
      <vt:lpstr>Calibri</vt:lpstr>
      <vt:lpstr>GyeonggiTitleOTF Medium</vt:lpstr>
      <vt:lpstr>Wingdings</vt:lpstr>
      <vt:lpstr>Office 테마</vt:lpstr>
      <vt:lpstr>PowerPoint 프레젠테이션</vt:lpstr>
      <vt:lpstr>PowerPoint 프레젠테이션</vt:lpstr>
      <vt:lpstr>학습 데이터 구성</vt:lpstr>
      <vt:lpstr>직접 만든 데이터 생성 과정</vt:lpstr>
      <vt:lpstr>직접 만든 데이터 생성 과정</vt:lpstr>
      <vt:lpstr>직접 만든 데이터 생성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fine-tune lora</vt:lpstr>
      <vt:lpstr>fine-tune lora</vt:lpstr>
      <vt:lpstr>PowerPoint 프레젠테이션</vt:lpstr>
      <vt:lpstr>PowerPoint 프레젠테이션</vt:lpstr>
      <vt:lpstr>fine-tune lora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220</cp:revision>
  <dcterms:created xsi:type="dcterms:W3CDTF">2023-05-28T14:12:31Z</dcterms:created>
  <dcterms:modified xsi:type="dcterms:W3CDTF">2023-07-19T03:50:22Z</dcterms:modified>
</cp:coreProperties>
</file>